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81" r:id="rId2"/>
    <p:sldId id="282" r:id="rId3"/>
    <p:sldId id="256" r:id="rId4"/>
    <p:sldId id="257" r:id="rId5"/>
    <p:sldId id="258" r:id="rId6"/>
    <p:sldId id="259" r:id="rId7"/>
    <p:sldId id="261" r:id="rId8"/>
    <p:sldId id="260" r:id="rId9"/>
    <p:sldId id="262" r:id="rId10"/>
    <p:sldId id="263" r:id="rId11"/>
    <p:sldId id="265" r:id="rId12"/>
    <p:sldId id="267" r:id="rId13"/>
    <p:sldId id="264" r:id="rId14"/>
    <p:sldId id="278" r:id="rId15"/>
    <p:sldId id="279" r:id="rId16"/>
    <p:sldId id="268" r:id="rId17"/>
    <p:sldId id="266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x="9144000" cy="6858000" type="screen4x3"/>
  <p:notesSz cx="7004050" cy="9290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00FFFF"/>
    <a:srgbClr val="0000CC"/>
    <a:srgbClr val="000099"/>
    <a:srgbClr val="FF0000"/>
    <a:srgbClr val="FFFF00"/>
    <a:srgbClr val="003366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7163" y="0"/>
            <a:ext cx="30353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96913"/>
            <a:ext cx="4645025" cy="3482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3250"/>
            <a:ext cx="5603875" cy="417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3325"/>
            <a:ext cx="30353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7163" y="8823325"/>
            <a:ext cx="30353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C3FCA65A-665C-49F3-9FF8-362FACCA8F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28411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9862-706B-47C7-877C-504F74716A00}" type="datetime1">
              <a:rPr lang="en-US"/>
              <a:pPr>
                <a:defRPr/>
              </a:pPr>
              <a:t>9/9/2014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Katherine Verbeke    Science   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1BCD2B-2F49-434E-970D-9783F0D80B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4382446"/>
      </p:ext>
    </p:extLst>
  </p:cSld>
  <p:clrMapOvr>
    <a:masterClrMapping/>
  </p:clrMapOvr>
  <p:transition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0CB89-9812-4DE6-BCC7-E1FA5B32C177}" type="datetime1">
              <a:rPr lang="en-US"/>
              <a:pPr>
                <a:defRPr/>
              </a:pPr>
              <a:t>9/9/2014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Katherine Verbeke    Science   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8A7B2E-2A97-46DE-9360-F6F7276D64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5022620"/>
      </p:ext>
    </p:extLst>
  </p:cSld>
  <p:clrMapOvr>
    <a:masterClrMapping/>
  </p:clrMapOvr>
  <p:transition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7C7CD-68DB-419F-BD74-B573ECE49B91}" type="datetime1">
              <a:rPr lang="en-US"/>
              <a:pPr>
                <a:defRPr/>
              </a:pPr>
              <a:t>9/9/2014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Katherine Verbeke    Science   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D73D0E-B236-494F-A82D-9F26EF5E6D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1605588"/>
      </p:ext>
    </p:extLst>
  </p:cSld>
  <p:clrMapOvr>
    <a:masterClrMapping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35C2B-DECD-4EE4-A99A-79D8840DAB66}" type="datetime1">
              <a:rPr lang="en-US"/>
              <a:pPr>
                <a:defRPr/>
              </a:pPr>
              <a:t>9/9/2014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Katherine Verbeke    Science   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4FA1D5-62AF-486A-8449-E6E9511A70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1924066"/>
      </p:ext>
    </p:extLst>
  </p:cSld>
  <p:clrMapOvr>
    <a:masterClrMapping/>
  </p:clrMapOvr>
  <p:transition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F7EAA-1656-4D26-9C58-C56FEAB1A88A}" type="datetime1">
              <a:rPr lang="en-US"/>
              <a:pPr>
                <a:defRPr/>
              </a:pPr>
              <a:t>9/9/2014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Katherine Verbeke    Science   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4ACEFB-613F-41AA-8966-2982E6304A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6252340"/>
      </p:ext>
    </p:extLst>
  </p:cSld>
  <p:clrMapOvr>
    <a:masterClrMapping/>
  </p:clrMapOvr>
  <p:transition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EC144-838C-4A6C-96C5-077D94111C8B}" type="datetime1">
              <a:rPr lang="en-US"/>
              <a:pPr>
                <a:defRPr/>
              </a:pPr>
              <a:t>9/9/2014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Katherine Verbeke    Science   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94F661-22FC-4A6F-8FF1-C87FDC5943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2444612"/>
      </p:ext>
    </p:extLst>
  </p:cSld>
  <p:clrMapOvr>
    <a:masterClrMapping/>
  </p:clrMapOvr>
  <p:transition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EB2FD-287D-4C15-B903-2DEC1C0301EF}" type="datetime1">
              <a:rPr lang="en-US"/>
              <a:pPr>
                <a:defRPr/>
              </a:pPr>
              <a:t>9/9/2014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Katherine Verbeke    Science   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AF83C8-269E-42AF-9B9F-D713197FFA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3975898"/>
      </p:ext>
    </p:extLst>
  </p:cSld>
  <p:clrMapOvr>
    <a:masterClrMapping/>
  </p:clrMapOvr>
  <p:transition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98300-6B1B-4334-9F53-0A523909FC40}" type="datetime1">
              <a:rPr lang="en-US"/>
              <a:pPr>
                <a:defRPr/>
              </a:pPr>
              <a:t>9/9/2014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Katherine Verbeke    Science   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7F5892-67C7-4A50-973B-FF99C926D7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2800995"/>
      </p:ext>
    </p:extLst>
  </p:cSld>
  <p:clrMapOvr>
    <a:masterClrMapping/>
  </p:clrMapOvr>
  <p:transition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A7151-4D63-49B7-A85D-3E769D773290}" type="datetime1">
              <a:rPr lang="en-US"/>
              <a:pPr>
                <a:defRPr/>
              </a:pPr>
              <a:t>9/9/2014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Katherine Verbeke    Science   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122249-927E-4889-BCBB-6F320D8C15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9779720"/>
      </p:ext>
    </p:extLst>
  </p:cSld>
  <p:clrMapOvr>
    <a:masterClrMapping/>
  </p:clrMapOvr>
  <p:transition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929A0-1EA8-4107-94C5-7ECF7016675B}" type="datetime1">
              <a:rPr lang="en-US"/>
              <a:pPr>
                <a:defRPr/>
              </a:pPr>
              <a:t>9/9/2014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Katherine Verbeke    Science   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4A4E01-8A2A-44B4-ADEC-61AD5CB81C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6073288"/>
      </p:ext>
    </p:extLst>
  </p:cSld>
  <p:clrMapOvr>
    <a:masterClrMapping/>
  </p:clrMapOvr>
  <p:transition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EB53D-064D-4B56-9C13-D0CA71CEA581}" type="datetime1">
              <a:rPr lang="en-US"/>
              <a:pPr>
                <a:defRPr/>
              </a:pPr>
              <a:t>9/9/2014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Katherine Verbeke    Science   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B2AE83-73A5-4527-A2E1-3487D1BE1E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842520"/>
      </p:ext>
    </p:extLst>
  </p:cSld>
  <p:clrMapOvr>
    <a:masterClrMapping/>
  </p:clrMapOvr>
  <p:transition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60D5683-7127-4228-9914-5EFF2D460C3E}" type="datetime1">
              <a:rPr lang="en-US"/>
              <a:pPr>
                <a:defRPr/>
              </a:pPr>
              <a:t>9/9/2014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Katherine Verbeke    Science   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4CD6414-C0C8-45F0-B728-9CF79DB94D6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amond/>
  </p:transition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BD75862-727E-44FB-95D3-A5059F366A46}" type="datetime1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9/9/2014</a:t>
            </a:fld>
            <a:endParaRPr lang="en-US" altLang="en-US" sz="140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Katherine Verbeke    Science    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27566ED-090E-4ACB-AE94-4688350BB471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2053" name="Rectangle 2"/>
          <p:cNvSpPr>
            <a:spLocks noChangeArrowheads="1"/>
          </p:cNvSpPr>
          <p:nvPr/>
        </p:nvSpPr>
        <p:spPr bwMode="auto">
          <a:xfrm>
            <a:off x="457200" y="274638"/>
            <a:ext cx="4800600" cy="1143000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5400">
                <a:solidFill>
                  <a:schemeClr val="tx2"/>
                </a:solidFill>
                <a:latin typeface="Cooper Black" panose="0208090404030B020404" pitchFamily="18" charset="0"/>
              </a:rPr>
              <a:t>Observation</a:t>
            </a:r>
          </a:p>
        </p:txBody>
      </p:sp>
      <p:sp>
        <p:nvSpPr>
          <p:cNvPr id="2054" name="Rectangle 3"/>
          <p:cNvSpPr>
            <a:spLocks noChangeArrowheads="1"/>
          </p:cNvSpPr>
          <p:nvPr/>
        </p:nvSpPr>
        <p:spPr bwMode="auto">
          <a:xfrm>
            <a:off x="457200" y="1600200"/>
            <a:ext cx="6781800" cy="762000"/>
          </a:xfrm>
          <a:prstGeom prst="rect">
            <a:avLst/>
          </a:prstGeom>
          <a:solidFill>
            <a:srgbClr val="FF99FF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4000">
                <a:latin typeface="Cooper Black" panose="0208090404030B020404" pitchFamily="18" charset="0"/>
              </a:rPr>
              <a:t>Check out the soda cans </a:t>
            </a:r>
          </a:p>
        </p:txBody>
      </p:sp>
      <p:pic>
        <p:nvPicPr>
          <p:cNvPr id="2055" name="Picture 4" descr="cok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24138">
            <a:off x="5638800" y="2667000"/>
            <a:ext cx="1693863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diet cok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97074">
            <a:off x="4267200" y="3886200"/>
            <a:ext cx="1225550" cy="231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6" descr="coca-cola-cooler-cd-radio-sma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667000"/>
            <a:ext cx="32512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7" descr="caffeine fre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606985">
            <a:off x="7010400" y="228600"/>
            <a:ext cx="1370013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8" descr="coca-cola-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953000"/>
            <a:ext cx="190500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A14EAFD-7C41-4FFB-B448-826B76365A75}" type="datetime1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9/9/2014</a:t>
            </a:fld>
            <a:endParaRPr lang="en-US" altLang="en-US" sz="1400" smtClean="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Katherine Verbeke    Science    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D102988-A6C3-4672-9598-C01B4FD24850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486400" cy="1401762"/>
          </a:xfrm>
          <a:gradFill rotWithShape="1">
            <a:gsLst>
              <a:gs pos="0">
                <a:srgbClr val="FFFF00"/>
              </a:gs>
              <a:gs pos="100000">
                <a:srgbClr val="FFFF5C"/>
              </a:gs>
            </a:gsLst>
            <a:path path="rect">
              <a:fillToRect r="100000" b="100000"/>
            </a:path>
          </a:gradFill>
          <a:ln w="76200" cap="flat">
            <a:solidFill>
              <a:schemeClr val="tx1"/>
            </a:solidFill>
            <a:prstDash val="lgDash"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6000" smtClean="0"/>
              <a:t>Classification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8305800" cy="4495800"/>
          </a:xfrm>
          <a:solidFill>
            <a:srgbClr val="FFFF00"/>
          </a:solidFill>
          <a:ln w="76200" cap="flat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600" smtClean="0"/>
              <a:t>Categorize</a:t>
            </a:r>
          </a:p>
          <a:p>
            <a:pPr eaLnBrk="1" hangingPunct="1"/>
            <a:r>
              <a:rPr lang="en-US" altLang="en-US" sz="3600" smtClean="0"/>
              <a:t>Group</a:t>
            </a:r>
          </a:p>
          <a:p>
            <a:pPr eaLnBrk="1" hangingPunct="1"/>
            <a:r>
              <a:rPr lang="en-US" altLang="en-US" sz="3600" smtClean="0"/>
              <a:t>Sort</a:t>
            </a:r>
          </a:p>
          <a:p>
            <a:pPr eaLnBrk="1" hangingPunct="1"/>
            <a:r>
              <a:rPr lang="en-US" altLang="en-US" sz="3600" smtClean="0"/>
              <a:t>Intention is to make things easier to study</a:t>
            </a:r>
          </a:p>
          <a:p>
            <a:pPr eaLnBrk="1" hangingPunct="1"/>
            <a:r>
              <a:rPr lang="en-US" altLang="en-US" sz="3600" smtClean="0"/>
              <a:t>According to similarities in characteristics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6780B1-0043-4DFD-A07B-1BC212D52609}" type="datetime1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9/9/2014</a:t>
            </a:fld>
            <a:endParaRPr lang="en-US" altLang="en-US" sz="1400" smtClean="0"/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Katherine Verbeke    Science    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BE2D4E6-95A7-4A13-A015-1DCABDCD6C3C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71600"/>
            <a:ext cx="8229600" cy="1143000"/>
          </a:xfrm>
          <a:solidFill>
            <a:srgbClr val="FFFF00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6000" smtClean="0">
                <a:latin typeface="Castellar" panose="020A0402060406010301" pitchFamily="18" charset="0"/>
              </a:rPr>
              <a:t>Measurement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3276600"/>
            <a:ext cx="6096000" cy="1905000"/>
          </a:xfrm>
          <a:solidFill>
            <a:srgbClr val="FFFF00"/>
          </a:solidFill>
          <a:ln w="76200" cap="flat" cmpd="tri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5400" smtClean="0"/>
              <a:t>Comparison to a </a:t>
            </a:r>
            <a:r>
              <a:rPr lang="en-US" altLang="en-US" sz="5400" u="sng" smtClean="0"/>
              <a:t>STANDARD</a:t>
            </a:r>
          </a:p>
          <a:p>
            <a:pPr eaLnBrk="1" hangingPunct="1"/>
            <a:endParaRPr lang="en-US" altLang="en-US" u="sng" smtClean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 shadeToTitle="1">
        <a:gradFill rotWithShape="0">
          <a:gsLst>
            <a:gs pos="0">
              <a:schemeClr val="accent2"/>
            </a:gs>
            <a:gs pos="100000">
              <a:srgbClr val="00FF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0260E35-C31D-454C-A098-36EE1E5E5B8B}" type="datetime1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9/9/2014</a:t>
            </a:fld>
            <a:endParaRPr lang="en-US" altLang="en-US" sz="1400" smtClean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Katherine Verbeke    Science    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80ED4E2-755F-46C4-9860-42E0767D5E75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828800"/>
          </a:xfrm>
          <a:solidFill>
            <a:srgbClr val="FF99CC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6000" smtClean="0"/>
              <a:t>BASIC DIMENSIONAL QUANTITIES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3505200"/>
          </a:xfrm>
          <a:solidFill>
            <a:srgbClr val="FF99CC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4000" smtClean="0"/>
              <a:t>THOSE THAT CANNOT BE BROKEN INTO SMALLER UNITS</a:t>
            </a:r>
          </a:p>
          <a:p>
            <a:pPr eaLnBrk="1" hangingPunct="1"/>
            <a:r>
              <a:rPr lang="en-US" altLang="en-US" sz="4000" smtClean="0"/>
              <a:t>NOT A COMBINATION OF UNITS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2" grpId="1" animBg="1"/>
      <p:bldP spid="2048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FF00"/>
            </a:gs>
            <a:gs pos="50000">
              <a:schemeClr val="accent2"/>
            </a:gs>
            <a:gs pos="100000">
              <a:srgbClr val="FFFF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4BC1EFF-F427-48E0-90FA-B3379C1D34D0}" type="datetime1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9/9/2014</a:t>
            </a:fld>
            <a:endParaRPr lang="en-US" altLang="en-US" sz="14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Katherine Verbeke    Science    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2C82607-626D-448D-AAE4-EC4A5A798C3A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6629400" cy="563562"/>
          </a:xfrm>
          <a:solidFill>
            <a:srgbClr val="FF99CC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2400" smtClean="0"/>
              <a:t>BASIC DIMENSIONAL QUANTITIES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229600" cy="5410200"/>
          </a:xfrm>
          <a:solidFill>
            <a:srgbClr val="FF99CC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/>
              <a:t>Length – 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                   Distance between two points</a:t>
            </a:r>
          </a:p>
          <a:p>
            <a:pPr eaLnBrk="1" hangingPunct="1"/>
            <a:r>
              <a:rPr lang="en-US" altLang="en-US" smtClean="0"/>
              <a:t>Mass – 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                   Amount of matter in a substance</a:t>
            </a:r>
          </a:p>
          <a:p>
            <a:pPr eaLnBrk="1" hangingPunct="1"/>
            <a:r>
              <a:rPr lang="en-US" altLang="en-US" smtClean="0"/>
              <a:t>Time – 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                  Sense of events happening one after another</a:t>
            </a:r>
          </a:p>
          <a:p>
            <a:pPr eaLnBrk="1" hangingPunct="1"/>
            <a:r>
              <a:rPr lang="en-US" altLang="en-US" smtClean="0"/>
              <a:t>Temperature – 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                  Kinetic energy of a substance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74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74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FF8FC76-6AB8-44A0-93AB-593DA5C9E34F}" type="datetime1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9/9/2014</a:t>
            </a:fld>
            <a:endParaRPr lang="en-US" altLang="en-US" sz="1400" smtClean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Katherine Verbeke    Science    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81D02DD-27F3-4BC3-906D-FDC772DCB58D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696200" cy="1143000"/>
          </a:xfrm>
          <a:solidFill>
            <a:srgbClr val="FF99FF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/>
              <a:t>Standards of Measurement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324600" cy="4525963"/>
          </a:xfrm>
          <a:solidFill>
            <a:srgbClr val="FF99FF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Length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                            Meter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Mass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                            Kilogram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Time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                            Second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Temperature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                            Degree Celsius    </a:t>
            </a:r>
          </a:p>
        </p:txBody>
      </p:sp>
      <p:sp>
        <p:nvSpPr>
          <p:cNvPr id="15367" name="AutoShape 4"/>
          <p:cNvSpPr>
            <a:spLocks noChangeArrowheads="1"/>
          </p:cNvSpPr>
          <p:nvPr/>
        </p:nvSpPr>
        <p:spPr bwMode="auto">
          <a:xfrm rot="-1538769">
            <a:off x="6781800" y="1676400"/>
            <a:ext cx="2133600" cy="2514600"/>
          </a:xfrm>
          <a:custGeom>
            <a:avLst/>
            <a:gdLst>
              <a:gd name="T0" fmla="*/ 150541482 w 21600"/>
              <a:gd name="T1" fmla="*/ 0 h 21600"/>
              <a:gd name="T2" fmla="*/ 90321017 w 21600"/>
              <a:gd name="T3" fmla="*/ 83634548 h 21600"/>
              <a:gd name="T4" fmla="*/ 60210785 w 21600"/>
              <a:gd name="T5" fmla="*/ 125458633 h 21600"/>
              <a:gd name="T6" fmla="*/ 0 w 21600"/>
              <a:gd name="T7" fmla="*/ 209106802 h 21600"/>
              <a:gd name="T8" fmla="*/ 60210785 w 21600"/>
              <a:gd name="T9" fmla="*/ 292741350 h 21600"/>
              <a:gd name="T10" fmla="*/ 120431250 w 21600"/>
              <a:gd name="T11" fmla="*/ 250917266 h 21600"/>
              <a:gd name="T12" fmla="*/ 180642034 w 21600"/>
              <a:gd name="T13" fmla="*/ 167282717 h 21600"/>
              <a:gd name="T14" fmla="*/ 210752267 w 21600"/>
              <a:gd name="T15" fmla="*/ 83634548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3085 w 21600"/>
              <a:gd name="T25" fmla="*/ 12343 h 21600"/>
              <a:gd name="T26" fmla="*/ 18514 w 21600"/>
              <a:gd name="T27" fmla="*/ 18514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6171"/>
                </a:lnTo>
                <a:lnTo>
                  <a:pt x="12343" y="6171"/>
                </a:lnTo>
                <a:lnTo>
                  <a:pt x="12343" y="12343"/>
                </a:lnTo>
                <a:lnTo>
                  <a:pt x="6171" y="12343"/>
                </a:lnTo>
                <a:lnTo>
                  <a:pt x="6171" y="9257"/>
                </a:lnTo>
                <a:lnTo>
                  <a:pt x="0" y="15429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Metric system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408E59C-8919-472E-B5A7-E74D5B6DDB8F}" type="datetime1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9/9/2014</a:t>
            </a:fld>
            <a:endParaRPr lang="en-US" altLang="en-US" sz="1400" smtClean="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Katherine Verbeke    Science    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1B007E-48C3-4E03-B622-7F25B740BEF8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99FF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6000" smtClean="0">
                <a:latin typeface="Frutiger Linotype"/>
              </a:rPr>
              <a:t>Temperature Scales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 u="sng" smtClean="0"/>
              <a:t>Kelvin</a:t>
            </a:r>
            <a:r>
              <a:rPr lang="en-US" altLang="en-US" smtClean="0"/>
              <a:t>               </a:t>
            </a:r>
            <a:r>
              <a:rPr lang="en-US" altLang="en-US" b="1" u="sng" smtClean="0"/>
              <a:t>Fahrenheit</a:t>
            </a:r>
            <a:r>
              <a:rPr lang="en-US" altLang="en-US" smtClean="0"/>
              <a:t>           </a:t>
            </a:r>
            <a:r>
              <a:rPr lang="en-US" altLang="en-US" b="1" u="sng" smtClean="0"/>
              <a:t>Celsius</a:t>
            </a:r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4267200" y="22098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>
            <a:off x="7162800" y="22098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1066800" y="22098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>
            <a:off x="1066800" y="6172200"/>
            <a:ext cx="739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1066800" y="5029200"/>
            <a:ext cx="746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1066800" y="2819400"/>
            <a:ext cx="746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1295400" y="5664200"/>
            <a:ext cx="25384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latin typeface="Blackadder ITC" panose="04020505051007020D02" pitchFamily="82" charset="0"/>
              </a:rPr>
              <a:t>Absolute zero</a:t>
            </a: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1371600" y="4495800"/>
            <a:ext cx="3619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Blackadder ITC" panose="04020505051007020D02" pitchFamily="82" charset="0"/>
              </a:rPr>
              <a:t>Freezing point of water</a:t>
            </a: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1295400" y="2209800"/>
            <a:ext cx="34909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Blackadder ITC" panose="04020505051007020D02" pitchFamily="82" charset="0"/>
              </a:rPr>
              <a:t>Boiling point of water</a:t>
            </a: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365125" y="5830888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0 K</a:t>
            </a: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212725" y="4764088"/>
            <a:ext cx="981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273 K</a:t>
            </a: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212725" y="2554288"/>
            <a:ext cx="981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373 K</a:t>
            </a: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7451725" y="4611688"/>
            <a:ext cx="771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0</a:t>
            </a:r>
            <a:r>
              <a:rPr lang="en-US" altLang="en-US" sz="2400" baseline="30000"/>
              <a:t>o</a:t>
            </a:r>
            <a:r>
              <a:rPr lang="en-US" altLang="en-US" sz="2400"/>
              <a:t> C</a:t>
            </a:r>
          </a:p>
        </p:txBody>
      </p: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7451725" y="2401888"/>
            <a:ext cx="1027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100</a:t>
            </a:r>
            <a:r>
              <a:rPr lang="en-US" altLang="en-US" sz="2400" baseline="30000"/>
              <a:t>o</a:t>
            </a:r>
            <a:r>
              <a:rPr lang="en-US" altLang="en-US" sz="2400"/>
              <a:t>C</a:t>
            </a:r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5013325" y="4535488"/>
            <a:ext cx="822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32</a:t>
            </a:r>
            <a:r>
              <a:rPr lang="en-US" altLang="en-US" sz="2400" baseline="30000"/>
              <a:t>o</a:t>
            </a:r>
            <a:r>
              <a:rPr lang="en-US" altLang="en-US" sz="2400"/>
              <a:t>F</a:t>
            </a:r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4937125" y="2325688"/>
            <a:ext cx="992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212</a:t>
            </a:r>
            <a:r>
              <a:rPr lang="en-US" altLang="en-US" sz="2400" baseline="30000"/>
              <a:t>o</a:t>
            </a:r>
            <a:r>
              <a:rPr lang="en-US" altLang="en-US" sz="2400"/>
              <a:t>F</a:t>
            </a:r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7451725" y="5754688"/>
            <a:ext cx="1128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-273</a:t>
            </a:r>
            <a:r>
              <a:rPr lang="en-US" altLang="en-US" sz="2400" baseline="30000"/>
              <a:t>o</a:t>
            </a:r>
            <a:r>
              <a:rPr lang="en-US" altLang="en-US" sz="2400"/>
              <a:t>C</a:t>
            </a:r>
          </a:p>
        </p:txBody>
      </p:sp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4170363" y="3733800"/>
            <a:ext cx="1925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_____98.6</a:t>
            </a:r>
            <a:r>
              <a:rPr lang="en-US" altLang="en-US" sz="2400" baseline="30000"/>
              <a:t>o</a:t>
            </a:r>
            <a:r>
              <a:rPr lang="en-US" altLang="en-US" sz="2400"/>
              <a:t>F</a:t>
            </a:r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4114800" y="51816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_____0</a:t>
            </a:r>
            <a:r>
              <a:rPr lang="en-US" altLang="en-US" sz="2400" baseline="30000"/>
              <a:t>o</a:t>
            </a:r>
            <a:r>
              <a:rPr lang="en-US" altLang="en-US" sz="2400"/>
              <a:t>F</a:t>
            </a:r>
          </a:p>
        </p:txBody>
      </p:sp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2590800" y="3810000"/>
            <a:ext cx="164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Body temp</a:t>
            </a:r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2667000" y="5181600"/>
            <a:ext cx="1539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Salt water</a:t>
            </a:r>
          </a:p>
        </p:txBody>
      </p:sp>
      <p:sp>
        <p:nvSpPr>
          <p:cNvPr id="16412" name="Text Box 27"/>
          <p:cNvSpPr txBox="1">
            <a:spLocks noChangeArrowheads="1"/>
          </p:cNvSpPr>
          <p:nvPr/>
        </p:nvSpPr>
        <p:spPr bwMode="auto">
          <a:xfrm>
            <a:off x="4251325" y="5754688"/>
            <a:ext cx="1404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-459.7oF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6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6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6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6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6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6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36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 animBg="1"/>
      <p:bldP spid="36871" grpId="0" animBg="1"/>
      <p:bldP spid="36872" grpId="0" animBg="1"/>
      <p:bldP spid="36873" grpId="0" animBg="1"/>
      <p:bldP spid="36874" grpId="0" animBg="1"/>
      <p:bldP spid="36875" grpId="0" animBg="1"/>
      <p:bldP spid="36876" grpId="0"/>
      <p:bldP spid="36877" grpId="0"/>
      <p:bldP spid="36878" grpId="0"/>
      <p:bldP spid="36879" grpId="0"/>
      <p:bldP spid="36880" grpId="0"/>
      <p:bldP spid="36881" grpId="0"/>
      <p:bldP spid="36882" grpId="0"/>
      <p:bldP spid="36883" grpId="0"/>
      <p:bldP spid="36884" grpId="0"/>
      <p:bldP spid="36885" grpId="0"/>
      <p:bldP spid="36886" grpId="0"/>
      <p:bldP spid="36887" grpId="0"/>
      <p:bldP spid="36888" grpId="0"/>
      <p:bldP spid="36889" grpId="0"/>
      <p:bldP spid="3689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0657A3A-1D11-4499-BDE0-39B7F9D54870}" type="datetime1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9/9/2014</a:t>
            </a:fld>
            <a:endParaRPr lang="en-US" altLang="en-US" sz="1400" smtClean="0"/>
          </a:p>
        </p:txBody>
      </p:sp>
      <p:sp>
        <p:nvSpPr>
          <p:cNvPr id="1741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Katherine Verbeke    Science    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E4492D1-D665-4730-9578-BC2B958372B6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17413" name="WordArt 4"/>
          <p:cNvSpPr>
            <a:spLocks noChangeArrowheads="1" noChangeShapeType="1" noTextEdit="1"/>
          </p:cNvSpPr>
          <p:nvPr/>
        </p:nvSpPr>
        <p:spPr bwMode="auto">
          <a:xfrm>
            <a:off x="914400" y="381000"/>
            <a:ext cx="7239000" cy="41148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  <a:contourClr>
                <a:srgbClr val="FFFFCC"/>
              </a:contour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Ravie" panose="04040805050809020602" pitchFamily="82" charset="0"/>
              </a:rPr>
              <a:t>COMBINATIONS</a:t>
            </a:r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457200" y="5334000"/>
            <a:ext cx="82518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latin typeface="Broadway" panose="04040905080B02020502" pitchFamily="82" charset="0"/>
              </a:rPr>
              <a:t>OF DIMENSIONAL QUANTITIES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/>
            </a:gs>
            <a:gs pos="9000">
              <a:srgbClr val="99CCFF"/>
            </a:gs>
            <a:gs pos="17999">
              <a:srgbClr val="9966FF"/>
            </a:gs>
            <a:gs pos="30499">
              <a:srgbClr val="CC99FF"/>
            </a:gs>
            <a:gs pos="41000">
              <a:srgbClr val="99CCFF"/>
            </a:gs>
            <a:gs pos="50000">
              <a:srgbClr val="CCCCFF"/>
            </a:gs>
            <a:gs pos="59000">
              <a:srgbClr val="99CCFF"/>
            </a:gs>
            <a:gs pos="69501">
              <a:srgbClr val="CC99FF"/>
            </a:gs>
            <a:gs pos="82001">
              <a:srgbClr val="9966FF"/>
            </a:gs>
            <a:gs pos="91000">
              <a:srgbClr val="99CCFF"/>
            </a:gs>
            <a:gs pos="100000">
              <a:srgbClr val="CC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CB44828-A338-493B-AD05-BD3EAC0CE69F}" type="datetime1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9/9/2014</a:t>
            </a:fld>
            <a:endParaRPr lang="en-US" altLang="en-US" sz="1400" smtClean="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Katherine Verbeke    Science    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0DA9CF8-BCAA-43E9-AEC4-EDC8594ED7AF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title"/>
          </p:nvPr>
        </p:nvSpPr>
        <p:spPr>
          <a:solidFill>
            <a:srgbClr val="FF99CC"/>
          </a:solidFill>
          <a:ln w="76200">
            <a:solidFill>
              <a:schemeClr val="tx1"/>
            </a:solidFill>
            <a:miter lim="800000"/>
            <a:headEnd/>
            <a:tailEnd/>
          </a:ln>
          <a:effectLst>
            <a:outerShdw dist="218499" dir="12932261" algn="ctr" rotWithShape="0">
              <a:srgbClr val="FFFF00">
                <a:alpha val="50000"/>
              </a:srgbClr>
            </a:outerShdw>
          </a:effectLst>
        </p:spPr>
        <p:txBody>
          <a:bodyPr/>
          <a:lstStyle/>
          <a:p>
            <a:pPr eaLnBrk="1" hangingPunct="1"/>
            <a:r>
              <a:rPr lang="en-US" altLang="en-US" sz="4000" smtClean="0"/>
              <a:t>Combinations of Dimensional Units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body" idx="1"/>
          </p:nvPr>
        </p:nvSpPr>
        <p:spPr>
          <a:solidFill>
            <a:srgbClr val="CCECFF"/>
          </a:solidFill>
          <a:ln w="76200" cmpd="tri">
            <a:solidFill>
              <a:schemeClr val="tx1"/>
            </a:solidFill>
            <a:miter lim="800000"/>
            <a:headEnd/>
            <a:tailEnd/>
          </a:ln>
          <a:effectLst>
            <a:outerShdw dist="130755" dir="12543276" algn="ctr" rotWithShape="0">
              <a:srgbClr val="00FF00"/>
            </a:outerShdw>
          </a:effectLst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Frutiger Linotype"/>
              </a:rPr>
              <a:t>Area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Frutiger Linotype"/>
              </a:rPr>
              <a:t>                 length X width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Frutiger Linotype"/>
              </a:rPr>
              <a:t>Volume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Frutiger Linotype"/>
              </a:rPr>
              <a:t>                 length X width X height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Frutiger Linotype"/>
              </a:rPr>
              <a:t>Speed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Frutiger Linotype"/>
              </a:rPr>
              <a:t>                mph   - distance/time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Frutiger Linotype"/>
              </a:rPr>
              <a:t>Density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Frutiger Linotype"/>
              </a:rPr>
              <a:t>                mass/volume   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4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4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4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94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742F96A-91D0-4B9E-AA28-2C205A715DFA}" type="datetime1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9/9/2014</a:t>
            </a:fld>
            <a:endParaRPr lang="en-US" altLang="en-US" sz="1400" smtClean="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Katherine Verbeke    Science    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208184D-9FE2-43A3-B2F2-B6BCC9711229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248400" cy="1143000"/>
          </a:xfrm>
          <a:gradFill rotWithShape="1">
            <a:gsLst>
              <a:gs pos="0">
                <a:srgbClr val="FF99CC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6000" smtClean="0">
                <a:latin typeface="Lucida Handwriting" panose="03010101010101010101" pitchFamily="66" charset="0"/>
              </a:rPr>
              <a:t>Instruments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gradFill rotWithShape="1">
            <a:gsLst>
              <a:gs pos="0">
                <a:srgbClr val="FFFF00"/>
              </a:gs>
              <a:gs pos="100000">
                <a:srgbClr val="FF66FF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4800" smtClean="0">
                <a:latin typeface="Lucida Handwriting" panose="03010101010101010101" pitchFamily="66" charset="0"/>
              </a:rPr>
              <a:t>Help us to gather information</a:t>
            </a:r>
          </a:p>
          <a:p>
            <a:pPr eaLnBrk="1" hangingPunct="1"/>
            <a:r>
              <a:rPr lang="en-US" altLang="en-US" sz="4800" smtClean="0">
                <a:latin typeface="Lucida Handwriting" panose="03010101010101010101" pitchFamily="66" charset="0"/>
              </a:rPr>
              <a:t>All instruments are an approximation of a true reading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51AC2CB-7662-4497-9ACA-F87E5D157B83}" type="datetime1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9/9/2014</a:t>
            </a:fld>
            <a:endParaRPr lang="en-US" altLang="en-US" sz="1400" smtClean="0"/>
          </a:p>
        </p:txBody>
      </p:sp>
      <p:sp>
        <p:nvSpPr>
          <p:cNvPr id="2048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Katherine Verbeke    Science    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C589FCC-1C77-4DEE-9C67-6468474E789C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20485" name="WordArt 4"/>
          <p:cNvSpPr>
            <a:spLocks noChangeArrowheads="1" noChangeShapeType="1" noTextEdit="1"/>
          </p:cNvSpPr>
          <p:nvPr/>
        </p:nvSpPr>
        <p:spPr bwMode="auto">
          <a:xfrm>
            <a:off x="762000" y="1143000"/>
            <a:ext cx="6248400" cy="282257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6600" kern="10"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Blackadder ITC" panose="04020505051007020D02" pitchFamily="82" charset="0"/>
              </a:rPr>
              <a:t>Error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16F8E35-199E-4FC3-8062-A34B44475AE5}" type="datetime1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9/9/2014</a:t>
            </a:fld>
            <a:endParaRPr lang="en-US" altLang="en-US" sz="140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Katherine Verbeke    Science    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FBA4F23-D7B4-4C99-87BB-D27F25A889E1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00FFFF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4000" smtClean="0"/>
              <a:t>Man has always been observant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66FF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4400" smtClean="0"/>
              <a:t>Survival</a:t>
            </a:r>
          </a:p>
          <a:p>
            <a:pPr eaLnBrk="1" hangingPunct="1"/>
            <a:r>
              <a:rPr lang="en-US" altLang="en-US" sz="4400" smtClean="0"/>
              <a:t>Changes in wind patterns</a:t>
            </a:r>
          </a:p>
          <a:p>
            <a:pPr eaLnBrk="1" hangingPunct="1"/>
            <a:r>
              <a:rPr lang="en-US" altLang="en-US" sz="4400" smtClean="0"/>
              <a:t>Vegetation</a:t>
            </a:r>
          </a:p>
          <a:p>
            <a:pPr eaLnBrk="1" hangingPunct="1"/>
            <a:r>
              <a:rPr lang="en-US" altLang="en-US" sz="4400" smtClean="0"/>
              <a:t>Nightly star patterns</a:t>
            </a:r>
          </a:p>
          <a:p>
            <a:pPr eaLnBrk="1" hangingPunct="1"/>
            <a:r>
              <a:rPr lang="en-US" altLang="en-US" sz="4400" smtClean="0"/>
              <a:t>Animal behavior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D1E865F-DB13-4D5F-88CC-4668FF4401BB}" type="datetime1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9/9/2014</a:t>
            </a:fld>
            <a:endParaRPr lang="en-US" altLang="en-US" sz="1400" smtClean="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Katherine Verbeke    Science    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A387AAD-C1F5-4ABD-8BEF-12DCBC6D361E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3886200" cy="1295400"/>
          </a:xfrm>
          <a:solidFill>
            <a:srgbClr val="FFFF00"/>
          </a:solidFill>
          <a:ln w="76200">
            <a:solidFill>
              <a:schemeClr val="tx1"/>
            </a:solidFill>
            <a:miter lim="800000"/>
            <a:headEnd/>
            <a:tailEnd/>
          </a:ln>
          <a:effectLst>
            <a:outerShdw dist="236234" dir="12975230" algn="ctr" rotWithShape="0">
              <a:srgbClr val="0000CC">
                <a:alpha val="50000"/>
              </a:srgbClr>
            </a:outerShdw>
          </a:effectLst>
        </p:spPr>
        <p:txBody>
          <a:bodyPr/>
          <a:lstStyle/>
          <a:p>
            <a:pPr eaLnBrk="1" hangingPunct="1"/>
            <a:r>
              <a:rPr lang="en-US" altLang="en-US" sz="8800" smtClean="0">
                <a:solidFill>
                  <a:schemeClr val="tx1"/>
                </a:solidFill>
                <a:latin typeface="Blackadder ITC" panose="04020505051007020D02" pitchFamily="82" charset="0"/>
              </a:rPr>
              <a:t>Error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14600"/>
            <a:ext cx="8229600" cy="2971800"/>
          </a:xfrm>
          <a:solidFill>
            <a:srgbClr val="FFFF00"/>
          </a:solidFill>
          <a:ln w="76200">
            <a:solidFill>
              <a:schemeClr val="tx1"/>
            </a:solidFill>
            <a:miter lim="800000"/>
            <a:headEnd/>
            <a:tailEnd/>
          </a:ln>
          <a:effectLst>
            <a:prstShdw prst="shdw13" dist="152928" dir="13298012">
              <a:srgbClr val="0000CC">
                <a:alpha val="50000"/>
              </a:srgbClr>
            </a:prstShdw>
          </a:effectLst>
        </p:spPr>
        <p:txBody>
          <a:bodyPr/>
          <a:lstStyle/>
          <a:p>
            <a:pPr eaLnBrk="1" hangingPunct="1"/>
            <a:r>
              <a:rPr lang="en-US" altLang="en-US" sz="8800" smtClean="0">
                <a:latin typeface="Blackadder ITC" panose="04020505051007020D02" pitchFamily="82" charset="0"/>
              </a:rPr>
              <a:t>May be introduced in several ways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26627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26627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26627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nimBg="1"/>
      <p:bldP spid="26626" grpId="1" animBg="1"/>
      <p:bldP spid="26627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50FDF40-6550-441D-AD64-A65E0AB0F2B4}" type="datetime1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9/9/2014</a:t>
            </a:fld>
            <a:endParaRPr lang="en-US" altLang="en-US" sz="1400" smtClean="0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Katherine Verbeke    Science    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FA7A0FC-6E31-413A-81E1-B208C7CD836E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22533" name="Rectangle 4"/>
          <p:cNvSpPr>
            <a:spLocks noGrp="1" noChangeArrowheads="1"/>
          </p:cNvSpPr>
          <p:nvPr>
            <p:ph type="title"/>
          </p:nvPr>
        </p:nvSpPr>
        <p:spPr>
          <a:xfrm>
            <a:off x="2971800" y="381000"/>
            <a:ext cx="3657600" cy="1143000"/>
          </a:xfrm>
          <a:solidFill>
            <a:srgbClr val="FFFF00"/>
          </a:solidFill>
          <a:ln w="76200" cap="flat">
            <a:solidFill>
              <a:schemeClr val="tx1"/>
            </a:solidFill>
            <a:prstDash val="lgDashDotDot"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7200" smtClean="0">
                <a:latin typeface="Showcard Gothic" panose="04020904020102020604" pitchFamily="82" charset="0"/>
              </a:rPr>
              <a:t>Error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467600" cy="4191000"/>
          </a:xfrm>
          <a:solidFill>
            <a:srgbClr val="FFFF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en-US" sz="4000" smtClean="0">
                <a:latin typeface="Showcard Gothic" panose="04020904020102020604" pitchFamily="82" charset="0"/>
              </a:rPr>
              <a:t>Instrument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4000" smtClean="0">
                <a:latin typeface="Showcard Gothic" panose="04020904020102020604" pitchFamily="82" charset="0"/>
              </a:rPr>
              <a:t>     </a:t>
            </a:r>
            <a:r>
              <a:rPr lang="en-US" altLang="en-US" sz="2800" smtClean="0">
                <a:latin typeface="Frutiger Linotype"/>
              </a:rPr>
              <a:t>The instrument itself could be wrong</a:t>
            </a:r>
          </a:p>
          <a:p>
            <a:pPr marL="609600" indent="-609600" eaLnBrk="1" hangingPunct="1">
              <a:buFontTx/>
              <a:buNone/>
            </a:pPr>
            <a:endParaRPr lang="en-US" altLang="en-US" sz="2800" smtClean="0">
              <a:latin typeface="Frutiger Linotype"/>
            </a:endParaRPr>
          </a:p>
          <a:p>
            <a:pPr marL="609600" indent="-609600" eaLnBrk="1" hangingPunct="1">
              <a:buFontTx/>
              <a:buAutoNum type="arabicPeriod" startAt="2"/>
            </a:pPr>
            <a:r>
              <a:rPr lang="en-US" altLang="en-US" sz="4000" smtClean="0">
                <a:latin typeface="Showcard Gothic" panose="04020904020102020604" pitchFamily="82" charset="0"/>
              </a:rPr>
              <a:t>Human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800" smtClean="0">
                <a:latin typeface="Frutiger Linotype"/>
              </a:rPr>
              <a:t>      The person may read the instrument incorrectly   </a:t>
            </a:r>
            <a:r>
              <a:rPr lang="en-US" altLang="en-US" sz="4000" smtClean="0">
                <a:latin typeface="Showcard Gothic" panose="04020904020102020604" pitchFamily="82" charset="0"/>
              </a:rPr>
              <a:t>    </a:t>
            </a:r>
          </a:p>
          <a:p>
            <a:pPr marL="609600" indent="-609600" eaLnBrk="1" hangingPunct="1">
              <a:buFontTx/>
              <a:buAutoNum type="arabicPeriod"/>
            </a:pPr>
            <a:endParaRPr lang="en-US" altLang="en-US" sz="4000" smtClean="0">
              <a:latin typeface="Showcard Gothic" panose="04020904020102020604" pitchFamily="82" charset="0"/>
            </a:endParaRPr>
          </a:p>
        </p:txBody>
      </p:sp>
      <p:sp>
        <p:nvSpPr>
          <p:cNvPr id="22535" name="AutoShape 9"/>
          <p:cNvSpPr>
            <a:spLocks noChangeArrowheads="1"/>
          </p:cNvSpPr>
          <p:nvPr/>
        </p:nvSpPr>
        <p:spPr bwMode="auto">
          <a:xfrm rot="1070657">
            <a:off x="6553200" y="533400"/>
            <a:ext cx="1143000" cy="485775"/>
          </a:xfrm>
          <a:prstGeom prst="rightArrow">
            <a:avLst>
              <a:gd name="adj1" fmla="val 50000"/>
              <a:gd name="adj2" fmla="val 5882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6" name="AutoShape 10"/>
          <p:cNvSpPr>
            <a:spLocks noChangeArrowheads="1"/>
          </p:cNvSpPr>
          <p:nvPr/>
        </p:nvSpPr>
        <p:spPr bwMode="auto">
          <a:xfrm rot="850340">
            <a:off x="7620000" y="914400"/>
            <a:ext cx="533400" cy="1295400"/>
          </a:xfrm>
          <a:prstGeom prst="downArrow">
            <a:avLst>
              <a:gd name="adj1" fmla="val 50000"/>
              <a:gd name="adj2" fmla="val 607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6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6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179AC59-2BFC-49B5-B415-EDA6F737A775}" type="datetime1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9/9/2014</a:t>
            </a:fld>
            <a:endParaRPr lang="en-US" altLang="en-US" sz="1400" smtClean="0"/>
          </a:p>
        </p:txBody>
      </p:sp>
      <p:sp>
        <p:nvSpPr>
          <p:cNvPr id="2355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Katherine Verbeke    Science    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37C704B-55D7-41D3-A4C0-8C011249F46D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23557" name="WordArt 4"/>
          <p:cNvSpPr>
            <a:spLocks noChangeArrowheads="1" noChangeShapeType="1" noTextEdit="1"/>
          </p:cNvSpPr>
          <p:nvPr/>
        </p:nvSpPr>
        <p:spPr bwMode="auto">
          <a:xfrm>
            <a:off x="533400" y="1447800"/>
            <a:ext cx="8077200" cy="4038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6000" kern="10">
                <a:ln w="34925">
                  <a:solidFill>
                    <a:srgbClr val="000099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Harlow Solid Italic" panose="04030604020F02020D02" pitchFamily="82" charset="0"/>
              </a:rPr>
              <a:t>Percentage Error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26D80DF-2126-4433-AB75-397E2D16C064}" type="datetime1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9/9/2014</a:t>
            </a:fld>
            <a:endParaRPr lang="en-US" altLang="en-US" sz="1400" smtClean="0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Katherine Verbeke    Science    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30A7626-642F-4469-A55B-FE1E95C1FB95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914400"/>
            <a:ext cx="6934200" cy="1143000"/>
          </a:xfr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5400" smtClean="0">
                <a:latin typeface="Cooper Black" panose="0208090404030B020404" pitchFamily="18" charset="0"/>
              </a:rPr>
              <a:t>Percentage Errror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971800"/>
            <a:ext cx="8229600" cy="3352800"/>
          </a:xfrm>
          <a:solidFill>
            <a:srgbClr val="FFFF00"/>
          </a:solidFill>
          <a:ln w="76200">
            <a:solidFill>
              <a:schemeClr val="tx1"/>
            </a:solidFill>
            <a:miter lim="800000"/>
            <a:headEnd/>
            <a:tailEnd/>
          </a:ln>
          <a:effectLst>
            <a:prstShdw prst="shdw13" dist="233487" dir="2700000">
              <a:srgbClr val="FF0000">
                <a:alpha val="50000"/>
              </a:srgbClr>
            </a:prstShdw>
          </a:effectLst>
        </p:spPr>
        <p:txBody>
          <a:bodyPr/>
          <a:lstStyle/>
          <a:p>
            <a:pPr eaLnBrk="1" hangingPunct="1"/>
            <a:r>
              <a:rPr lang="en-US" altLang="en-US" sz="4400" smtClean="0">
                <a:latin typeface="Frutiger Linotype"/>
              </a:rPr>
              <a:t>Determines how accurate are your readings </a:t>
            </a:r>
          </a:p>
          <a:p>
            <a:pPr eaLnBrk="1" hangingPunct="1"/>
            <a:r>
              <a:rPr lang="en-US" altLang="en-US" sz="4400" smtClean="0">
                <a:latin typeface="Frutiger Linotype"/>
              </a:rPr>
              <a:t>Degree of correctness</a:t>
            </a:r>
          </a:p>
          <a:p>
            <a:pPr eaLnBrk="1" hangingPunct="1"/>
            <a:r>
              <a:rPr lang="en-US" altLang="en-US" sz="4400" smtClean="0">
                <a:latin typeface="Frutiger Linotype"/>
              </a:rPr>
              <a:t>Requires an accepted value</a:t>
            </a:r>
          </a:p>
        </p:txBody>
      </p:sp>
      <p:sp>
        <p:nvSpPr>
          <p:cNvPr id="24583" name="AutoShape 4"/>
          <p:cNvSpPr>
            <a:spLocks noChangeArrowheads="1"/>
          </p:cNvSpPr>
          <p:nvPr/>
        </p:nvSpPr>
        <p:spPr bwMode="auto">
          <a:xfrm>
            <a:off x="609600" y="1752600"/>
            <a:ext cx="1214438" cy="609600"/>
          </a:xfrm>
          <a:prstGeom prst="ribbon">
            <a:avLst>
              <a:gd name="adj1" fmla="val 12500"/>
              <a:gd name="adj2" fmla="val 50000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/>
              <a:t>%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645A9DF-AB31-4546-B979-D3DACC00A7EC}" type="datetime1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9/9/2014</a:t>
            </a:fld>
            <a:endParaRPr lang="en-US" altLang="en-US" sz="1400" smtClean="0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Katherine Verbeke    Science    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A404D6E-824A-4D27-9EEB-B5BC657A0229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867400" cy="1143000"/>
          </a:xfrm>
          <a:solidFill>
            <a:schemeClr val="accent1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7200" smtClean="0">
                <a:latin typeface="Frutiger Linotype"/>
              </a:rPr>
              <a:t>Percent Error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2971800"/>
          </a:xfrm>
          <a:solidFill>
            <a:schemeClr val="accent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smtClean="0">
                <a:latin typeface="Frutiger Linotype"/>
              </a:rPr>
              <a:t>To Calculate % Error:</a:t>
            </a:r>
          </a:p>
          <a:p>
            <a:pPr algn="ctr" eaLnBrk="1" hangingPunct="1">
              <a:buFontTx/>
              <a:buNone/>
            </a:pPr>
            <a:endParaRPr lang="en-US" altLang="en-US" smtClean="0">
              <a:latin typeface="Frutiger Linotype"/>
            </a:endParaRPr>
          </a:p>
          <a:p>
            <a:pPr algn="ctr" eaLnBrk="1" hangingPunct="1">
              <a:buFontTx/>
              <a:buNone/>
            </a:pPr>
            <a:r>
              <a:rPr lang="en-US" altLang="en-US" smtClean="0">
                <a:latin typeface="Frutiger Linotype"/>
              </a:rPr>
              <a:t>Error = </a:t>
            </a:r>
            <a:r>
              <a:rPr lang="en-US" altLang="en-US" u="sng" smtClean="0">
                <a:latin typeface="Frutiger Linotype"/>
              </a:rPr>
              <a:t>accepted – measured </a:t>
            </a:r>
            <a:r>
              <a:rPr lang="en-US" altLang="en-US" smtClean="0">
                <a:latin typeface="Frutiger Linotype"/>
              </a:rPr>
              <a:t> X </a:t>
            </a:r>
            <a:r>
              <a:rPr lang="en-US" altLang="en-US" sz="4000" smtClean="0">
                <a:latin typeface="Frutiger Linotype"/>
              </a:rPr>
              <a:t>100%</a:t>
            </a:r>
            <a:endParaRPr lang="en-US" altLang="en-US" sz="4000" u="sng" smtClean="0">
              <a:latin typeface="Frutiger Linotype"/>
            </a:endParaRPr>
          </a:p>
          <a:p>
            <a:pPr algn="ctr" eaLnBrk="1" hangingPunct="1">
              <a:buFontTx/>
              <a:buNone/>
            </a:pPr>
            <a:r>
              <a:rPr lang="en-US" altLang="en-US" smtClean="0">
                <a:latin typeface="Frutiger Linotype"/>
              </a:rPr>
              <a:t>accepted</a:t>
            </a:r>
          </a:p>
        </p:txBody>
      </p:sp>
      <p:sp>
        <p:nvSpPr>
          <p:cNvPr id="25607" name="AutoShape 4"/>
          <p:cNvSpPr>
            <a:spLocks noChangeArrowheads="1"/>
          </p:cNvSpPr>
          <p:nvPr/>
        </p:nvSpPr>
        <p:spPr bwMode="auto">
          <a:xfrm>
            <a:off x="6477000" y="762000"/>
            <a:ext cx="1676400" cy="1752600"/>
          </a:xfrm>
          <a:prstGeom prst="curvedLeftArrow">
            <a:avLst>
              <a:gd name="adj1" fmla="val 20909"/>
              <a:gd name="adj2" fmla="val 41818"/>
              <a:gd name="adj3" fmla="val 7423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03AB"/>
            </a:gs>
            <a:gs pos="12000">
              <a:srgbClr val="E81766"/>
            </a:gs>
            <a:gs pos="27000">
              <a:srgbClr val="EE3F17"/>
            </a:gs>
            <a:gs pos="48000">
              <a:srgbClr val="FFFF00"/>
            </a:gs>
            <a:gs pos="64999">
              <a:srgbClr val="1A8D48"/>
            </a:gs>
            <a:gs pos="78999">
              <a:srgbClr val="0819FB"/>
            </a:gs>
            <a:gs pos="100000">
              <a:srgbClr val="A603AB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BA1BAA4-D62C-4092-A6B5-066AAAADCCF6}" type="datetime1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9/9/2014</a:t>
            </a:fld>
            <a:endParaRPr lang="en-US" altLang="en-US" sz="1400" smtClean="0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Katherine Verbeke    Science    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A01F675-D7AF-4184-9A98-4C04C58CECA9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3657600" cy="1143000"/>
          </a:xfrm>
          <a:solidFill>
            <a:srgbClr val="00FFFF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6000" smtClean="0"/>
              <a:t>Problem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8229600" cy="3505200"/>
          </a:xfrm>
          <a:solidFill>
            <a:srgbClr val="00FFFF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/>
              <a:t>Suzie measures the density of water to be .5 g/mL.  The accepted value given by Mrs. Verbeke is 1 g/mL.  What is Suzie’s percentage error?</a:t>
            </a:r>
          </a:p>
          <a:p>
            <a:pPr eaLnBrk="1" hangingPunct="1"/>
            <a:r>
              <a:rPr lang="en-US" altLang="en-US" smtClean="0"/>
              <a:t>Is this an acceptable measurement?</a:t>
            </a:r>
          </a:p>
          <a:p>
            <a:pPr eaLnBrk="1" hangingPunct="1"/>
            <a:r>
              <a:rPr lang="en-US" altLang="en-US" smtClean="0"/>
              <a:t>Why or Why not?</a:t>
            </a:r>
          </a:p>
        </p:txBody>
      </p:sp>
      <p:sp>
        <p:nvSpPr>
          <p:cNvPr id="26631" name="AutoShape 6"/>
          <p:cNvSpPr>
            <a:spLocks noChangeArrowheads="1"/>
          </p:cNvSpPr>
          <p:nvPr/>
        </p:nvSpPr>
        <p:spPr bwMode="auto">
          <a:xfrm rot="-2196740">
            <a:off x="4527550" y="280988"/>
            <a:ext cx="1951038" cy="1452562"/>
          </a:xfrm>
          <a:prstGeom prst="curvedLeftArrow">
            <a:avLst>
              <a:gd name="adj1" fmla="val 20000"/>
              <a:gd name="adj2" fmla="val 40000"/>
              <a:gd name="adj3" fmla="val 4477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1A0DC37-CBA6-4188-B2D4-AA28127D2747}" type="datetime1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9/9/2014</a:t>
            </a:fld>
            <a:endParaRPr lang="en-US" altLang="en-US" sz="1400" smtClean="0"/>
          </a:p>
        </p:txBody>
      </p:sp>
      <p:sp>
        <p:nvSpPr>
          <p:cNvPr id="409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Katherine Verbeke    Science    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D163B88-0AC5-4132-92B4-46D3E73686FF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4101" name="WordArt 6"/>
          <p:cNvSpPr>
            <a:spLocks noChangeArrowheads="1" noChangeShapeType="1" noTextEdit="1"/>
          </p:cNvSpPr>
          <p:nvPr/>
        </p:nvSpPr>
        <p:spPr bwMode="auto">
          <a:xfrm>
            <a:off x="1371600" y="2286000"/>
            <a:ext cx="632460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Harrington" panose="04040505050A02020702" pitchFamily="82" charset="0"/>
              </a:rPr>
              <a:t>observation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20000">
              <a:srgbClr val="85C2FF"/>
            </a:gs>
            <a:gs pos="35001">
              <a:srgbClr val="C4D6EB"/>
            </a:gs>
            <a:gs pos="50000">
              <a:srgbClr val="FFEBFA"/>
            </a:gs>
            <a:gs pos="64999">
              <a:srgbClr val="C4D6EB"/>
            </a:gs>
            <a:gs pos="80000">
              <a:srgbClr val="85C2FF"/>
            </a:gs>
            <a:gs pos="100000">
              <a:srgbClr val="5E9E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F14BB11-ECCB-49E0-8499-F6161E11DD02}" type="datetime1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9/9/2014</a:t>
            </a:fld>
            <a:endParaRPr lang="en-US" altLang="en-US" sz="1400" smtClean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Katherine Verbeke    Science    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27CD517-68A4-4410-AEE6-4B8540CD1552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3429000" cy="868362"/>
          </a:xfrm>
          <a:solidFill>
            <a:srgbClr val="FF66FF"/>
          </a:solidFill>
          <a:ln w="76200" cap="flat">
            <a:solidFill>
              <a:schemeClr val="tx1"/>
            </a:solidFill>
            <a:prstDash val="lgDash"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/>
              <a:t>Observation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229600" cy="4724400"/>
          </a:xfrm>
          <a:solidFill>
            <a:srgbClr val="FF66FF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600" smtClean="0"/>
              <a:t>Use one or more of the five senses in order to study the environment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600" smtClean="0"/>
              <a:t>     Sight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600" smtClean="0"/>
              <a:t>              Touch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600" smtClean="0"/>
              <a:t>                           Smell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600" smtClean="0"/>
              <a:t>                                      Hearing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600" smtClean="0"/>
              <a:t>                                                    Taste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smtClean="0"/>
              <a:t>Statement of a fact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5E65029-4F16-4091-915D-EBA63577DA05}" type="datetime1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9/9/2014</a:t>
            </a:fld>
            <a:endParaRPr lang="en-US" altLang="en-US" sz="1400" smtClean="0"/>
          </a:p>
        </p:txBody>
      </p:sp>
      <p:sp>
        <p:nvSpPr>
          <p:cNvPr id="614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Katherine Verbeke    Science    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3E745E1-6A79-45AF-BC5B-444D7F767920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6149" name="WordArt 5"/>
          <p:cNvSpPr>
            <a:spLocks noChangeArrowheads="1" noChangeShapeType="1" noTextEdit="1"/>
          </p:cNvSpPr>
          <p:nvPr/>
        </p:nvSpPr>
        <p:spPr bwMode="auto">
          <a:xfrm>
            <a:off x="1219200" y="2286000"/>
            <a:ext cx="6705600" cy="22860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6000" kern="10" spc="-60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Magneto" panose="04030805050802020D02" pitchFamily="82" charset="0"/>
              </a:rPr>
              <a:t>Inference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4999">
              <a:srgbClr val="66008F"/>
            </a:gs>
            <a:gs pos="32500">
              <a:srgbClr val="BA0066"/>
            </a:gs>
            <a:gs pos="45000">
              <a:srgbClr val="FF0000"/>
            </a:gs>
            <a:gs pos="50000">
              <a:srgbClr val="FF8200"/>
            </a:gs>
            <a:gs pos="55000">
              <a:srgbClr val="FF0000"/>
            </a:gs>
            <a:gs pos="67500">
              <a:srgbClr val="BA0066"/>
            </a:gs>
            <a:gs pos="85001">
              <a:srgbClr val="66008F"/>
            </a:gs>
            <a:gs pos="100000">
              <a:srgbClr val="000082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F6098FF-7C4D-467A-AF97-3601F7664288}" type="datetime1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9/9/2014</a:t>
            </a:fld>
            <a:endParaRPr lang="en-US" altLang="en-US" sz="1400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Katherine Verbeke    Science    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A6B2F84-A880-4AFC-AE49-B608A334E5B3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4495800" cy="1143000"/>
          </a:xfrm>
          <a:solidFill>
            <a:srgbClr val="FFFF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6000" smtClean="0"/>
              <a:t>Inference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7924800" cy="4038600"/>
          </a:xfrm>
          <a:solidFill>
            <a:srgbClr val="FFFF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4800" smtClean="0"/>
              <a:t>Attempt to explain observations.</a:t>
            </a:r>
          </a:p>
          <a:p>
            <a:pPr eaLnBrk="1" hangingPunct="1"/>
            <a:r>
              <a:rPr lang="en-US" altLang="en-US" sz="4800" smtClean="0"/>
              <a:t>Not necessarily correct.</a:t>
            </a:r>
          </a:p>
          <a:p>
            <a:pPr eaLnBrk="1" hangingPunct="1"/>
            <a:r>
              <a:rPr lang="en-US" altLang="en-US" sz="4800" smtClean="0"/>
              <a:t>A reason why something is so.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rgbClr val="FFFF00"/>
          </a:fgClr>
          <a:bgClr>
            <a:srgbClr val="FF66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7EEED93-4BAE-4D23-887A-E57D012783E2}" type="datetime1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9/9/2014</a:t>
            </a:fld>
            <a:endParaRPr lang="en-US" altLang="en-US" sz="1400" smtClean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Katherine Verbeke    Science    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7E7BA62-19E5-4CCD-9238-A9FDA65031BC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191000" cy="1143000"/>
          </a:xfrm>
          <a:solidFill>
            <a:schemeClr val="accent1"/>
          </a:solidFill>
          <a:ln w="76200" cap="flat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5400" smtClean="0"/>
              <a:t>Inference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7924800" cy="2819400"/>
          </a:xfrm>
          <a:solidFill>
            <a:schemeClr val="accent1"/>
          </a:solidFill>
          <a:ln w="76200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400" smtClean="0">
                <a:latin typeface="Frutiger Linotype"/>
              </a:rPr>
              <a:t>Scientists use indirect methods and information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400" smtClean="0">
                <a:latin typeface="Frutiger Linotype"/>
              </a:rPr>
              <a:t>Make reasonable hypothesis</a:t>
            </a:r>
            <a:endParaRPr lang="en-US" altLang="en-US" sz="2800" smtClean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03D1037-D65F-4D0E-A899-C5F7F90B1457}" type="datetime1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9/9/2014</a:t>
            </a:fld>
            <a:endParaRPr lang="en-US" altLang="en-US" sz="1400" smtClean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Katherine Verbeke    Science    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C3434AE-9022-4C48-AA1B-140896AF9B3D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3810000" cy="1143000"/>
          </a:xfrm>
          <a:solidFill>
            <a:schemeClr val="accent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5400" smtClean="0">
                <a:solidFill>
                  <a:schemeClr val="tx1"/>
                </a:solidFill>
              </a:rPr>
              <a:t>Inference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229600" cy="4191000"/>
          </a:xfrm>
          <a:solidFill>
            <a:schemeClr val="accent1"/>
          </a:solidFill>
          <a:ln w="76200" cap="flat">
            <a:solidFill>
              <a:schemeClr val="tx1"/>
            </a:solidFill>
            <a:prstDash val="lgDash"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4000" smtClean="0"/>
              <a:t>How do scientists study structures they can’t see?</a:t>
            </a:r>
          </a:p>
          <a:p>
            <a:pPr eaLnBrk="1" hangingPunct="1"/>
            <a:r>
              <a:rPr lang="en-US" altLang="en-US" sz="4000" smtClean="0"/>
              <a:t>People cannot directly observe the earth’s core and mantle.</a:t>
            </a:r>
          </a:p>
          <a:p>
            <a:pPr eaLnBrk="1" hangingPunct="1"/>
            <a:r>
              <a:rPr lang="en-US" altLang="en-US" sz="4000" smtClean="0"/>
              <a:t>We cannot directly see objects in deep space.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dDnDiag">
          <a:fgClr>
            <a:srgbClr val="3333CC"/>
          </a:fgClr>
          <a:bgClr>
            <a:srgbClr val="00FF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D6858FC-FA7F-41F4-8B31-79EE332B49BC}" type="datetime1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9/9/2014</a:t>
            </a:fld>
            <a:endParaRPr lang="en-US" altLang="en-US" sz="1400" smtClean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Katherine Verbeke    Science    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D5D98D5-F3F0-4F6D-998D-5281A8A136D3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648200" cy="1143000"/>
          </a:xfrm>
          <a:solidFill>
            <a:srgbClr val="FFFF00"/>
          </a:solidFill>
          <a:ln w="57150" cap="rnd" cmpd="thinThick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6000" smtClean="0">
                <a:latin typeface="Franklin Gothic Demi" panose="020B0703020102020204" pitchFamily="34" charset="0"/>
              </a:rPr>
              <a:t>Prediction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962400"/>
          </a:xfrm>
          <a:solidFill>
            <a:srgbClr val="FFFF00"/>
          </a:solidFill>
          <a:ln w="76200" cap="flat" cmpd="tri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4800" smtClean="0">
                <a:latin typeface="Franklin Gothic Demi" panose="020B0703020102020204" pitchFamily="34" charset="0"/>
              </a:rPr>
              <a:t>Special type of inference</a:t>
            </a:r>
          </a:p>
          <a:p>
            <a:pPr eaLnBrk="1" hangingPunct="1"/>
            <a:r>
              <a:rPr lang="en-US" altLang="en-US" sz="4800" smtClean="0">
                <a:latin typeface="Franklin Gothic Demi" panose="020B0703020102020204" pitchFamily="34" charset="0"/>
              </a:rPr>
              <a:t>Using information, facts and trends, a pattern may be inferred, this leads to a prediction.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31339</TotalTime>
  <Words>534</Words>
  <Application>Microsoft Office PowerPoint</Application>
  <PresentationFormat>On-screen Show (4:3)</PresentationFormat>
  <Paragraphs>193</Paragraphs>
  <Slides>25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Arial</vt:lpstr>
      <vt:lpstr>Cooper Black</vt:lpstr>
      <vt:lpstr>Frutiger Linotype</vt:lpstr>
      <vt:lpstr>Franklin Gothic Demi</vt:lpstr>
      <vt:lpstr>Castellar</vt:lpstr>
      <vt:lpstr>Blackadder ITC</vt:lpstr>
      <vt:lpstr>Broadway</vt:lpstr>
      <vt:lpstr>Lucida Handwriting</vt:lpstr>
      <vt:lpstr>Showcard Gothic</vt:lpstr>
      <vt:lpstr>Default Design</vt:lpstr>
      <vt:lpstr>PowerPoint Presentation</vt:lpstr>
      <vt:lpstr>Man has always been observant</vt:lpstr>
      <vt:lpstr>PowerPoint Presentation</vt:lpstr>
      <vt:lpstr>Observation</vt:lpstr>
      <vt:lpstr>PowerPoint Presentation</vt:lpstr>
      <vt:lpstr>Inference</vt:lpstr>
      <vt:lpstr>Inference</vt:lpstr>
      <vt:lpstr>Inference</vt:lpstr>
      <vt:lpstr>Prediction</vt:lpstr>
      <vt:lpstr>Classification</vt:lpstr>
      <vt:lpstr>Measurement</vt:lpstr>
      <vt:lpstr>BASIC DIMENSIONAL QUANTITIES</vt:lpstr>
      <vt:lpstr>BASIC DIMENSIONAL QUANTITIES</vt:lpstr>
      <vt:lpstr>Standards of Measurement</vt:lpstr>
      <vt:lpstr>Temperature Scales</vt:lpstr>
      <vt:lpstr>PowerPoint Presentation</vt:lpstr>
      <vt:lpstr>Combinations of Dimensional Units</vt:lpstr>
      <vt:lpstr>Instruments</vt:lpstr>
      <vt:lpstr>PowerPoint Presentation</vt:lpstr>
      <vt:lpstr>Error</vt:lpstr>
      <vt:lpstr>Error</vt:lpstr>
      <vt:lpstr>PowerPoint Presentation</vt:lpstr>
      <vt:lpstr>Percentage Errror</vt:lpstr>
      <vt:lpstr>Percent Error</vt:lpstr>
      <vt:lpstr>Problem</vt:lpstr>
    </vt:vector>
  </TitlesOfParts>
  <Company>MSD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MSD</dc:creator>
  <cp:lastModifiedBy>Naples, Jennifer</cp:lastModifiedBy>
  <cp:revision>33</cp:revision>
  <dcterms:created xsi:type="dcterms:W3CDTF">2002-09-06T00:35:34Z</dcterms:created>
  <dcterms:modified xsi:type="dcterms:W3CDTF">2014-09-09T12:04:41Z</dcterms:modified>
</cp:coreProperties>
</file>